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03a63c59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03a63c59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03a63c59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03a63c59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03a63c59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03a63c59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03a63c59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03a63c59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db207f6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db207f6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d5bfe87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d5bfe87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d5bfe87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d5bfe87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d5bfe87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d5bfe87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d5bfe87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d5bfe87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d5e0084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d5e0084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6ed046f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6ed046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d5e0084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d5e0084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d5e00849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d5e0084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d5e0084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d5e0084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30fdbd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30fdbd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f3d509f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f3d509f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f3d509f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f3d509f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f3d509f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f3d509f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f3d509fc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f3d509fc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6ed046f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6ed046f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6ed046f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6ed046f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db207f6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db207f6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db207f6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db207f6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c3c3820e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c3c3820e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cc8d98cd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cc8d98c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c3c3820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c3c3820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03a63c59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03a63c59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open.fda.gov/data/downloads/" TargetMode="External"/><Relationship Id="rId4" Type="http://schemas.openxmlformats.org/officeDocument/2006/relationships/hyperlink" Target="https://doi.org/10.1038/s41467-020-18305-y" TargetMode="External"/><Relationship Id="rId5" Type="http://schemas.openxmlformats.org/officeDocument/2006/relationships/hyperlink" Target="https://www.cdc.gov/medicationsafety/adverse-drug-events-specific-medicines.html#anchor_1558446012" TargetMode="External"/><Relationship Id="rId6" Type="http://schemas.openxmlformats.org/officeDocument/2006/relationships/hyperlink" Target="https://doi.org/10.1186/s12859-015-0774-y" TargetMode="External"/><Relationship Id="rId7" Type="http://schemas.openxmlformats.org/officeDocument/2006/relationships/hyperlink" Target="https://doi.org/10.1016/j.crmeth.2022.10035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open.fda.gov/data/downloads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6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7270" l="0" r="0" t="-7270"/>
          <a:stretch/>
        </p:blipFill>
        <p:spPr>
          <a:xfrm>
            <a:off x="1389863" y="2315775"/>
            <a:ext cx="6746399" cy="1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700" r="-700" t="0"/>
          <a:stretch/>
        </p:blipFill>
        <p:spPr>
          <a:xfrm>
            <a:off x="823850" y="3995971"/>
            <a:ext cx="8207273" cy="114752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871125" y="3410963"/>
            <a:ext cx="197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Phase 3</a:t>
            </a:r>
            <a:endParaRPr b="1"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50" y="183275"/>
            <a:ext cx="6574625" cy="47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" y="662875"/>
            <a:ext cx="8839199" cy="359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0" y="1101663"/>
            <a:ext cx="1424425" cy="2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Comparison of various Serious levels categorizing Dosage form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63" y="1017725"/>
            <a:ext cx="5841476" cy="37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88" y="271463"/>
            <a:ext cx="6448424" cy="46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100" y="152400"/>
            <a:ext cx="64977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894325"/>
            <a:ext cx="5553073" cy="431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491" y="712925"/>
            <a:ext cx="7260384" cy="426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 after secondary Gridsearchcv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1017724"/>
            <a:ext cx="8334374" cy="28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1017725"/>
            <a:ext cx="4935224" cy="39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260975" y="7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 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75" y="649275"/>
            <a:ext cx="7436250" cy="44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59525" y="171100"/>
            <a:ext cx="66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81275" y="791300"/>
            <a:ext cx="6110100" cy="4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classify </a:t>
            </a: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Severity of </a:t>
            </a: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Adverse </a:t>
            </a: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Drug Effects</a:t>
            </a:r>
            <a:endParaRPr b="1" sz="3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Risks in taking any medicine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Thalidomide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- sleeping pill, adverse effect : Thousands of babies born worldwide with malformed limbs.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According to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CDC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more than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 million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individuals visits emergency departments for adverse drug events each year in the United States.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600">
                <a:solidFill>
                  <a:schemeClr val="dk1"/>
                </a:solidFill>
              </a:rPr>
              <a:t>About four in five (</a:t>
            </a:r>
            <a:r>
              <a:rPr b="1" lang="en" sz="1600">
                <a:solidFill>
                  <a:schemeClr val="dk1"/>
                </a:solidFill>
              </a:rPr>
              <a:t>82 percent</a:t>
            </a:r>
            <a:r>
              <a:rPr lang="en" sz="1600">
                <a:solidFill>
                  <a:schemeClr val="dk1"/>
                </a:solidFill>
              </a:rPr>
              <a:t>) emergency department visits for </a:t>
            </a:r>
            <a:r>
              <a:rPr b="1" lang="en" sz="1600">
                <a:solidFill>
                  <a:schemeClr val="dk1"/>
                </a:solidFill>
              </a:rPr>
              <a:t>antibiotics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allergic react</a:t>
            </a:r>
            <a:r>
              <a:rPr b="1" lang="en" sz="1700">
                <a:solidFill>
                  <a:schemeClr val="dk1"/>
                </a:solidFill>
              </a:rPr>
              <a:t>ions.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500" y="791300"/>
            <a:ext cx="194815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GridSearchCV Results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50" y="1198725"/>
            <a:ext cx="7533749" cy="32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/>
        </p:nvSpPr>
        <p:spPr>
          <a:xfrm>
            <a:off x="851950" y="1582625"/>
            <a:ext cx="17652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0 - no reacti</a:t>
            </a:r>
            <a:r>
              <a:rPr b="1" lang="en" sz="1250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endParaRPr b="1" sz="1250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1 - hospitalization</a:t>
            </a:r>
            <a:endParaRPr b="1" sz="1250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2 - life threatening</a:t>
            </a:r>
            <a:endParaRPr b="1" sz="1250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3 - disabling</a:t>
            </a:r>
            <a:endParaRPr b="1" sz="1250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4 - death</a:t>
            </a:r>
            <a:endParaRPr b="1" sz="1250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</a:t>
            </a:r>
            <a:r>
              <a:rPr lang="en"/>
              <a:t>econdary Gridsearchcv Results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125" y="1239025"/>
            <a:ext cx="7429176" cy="30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/>
        </p:nvSpPr>
        <p:spPr>
          <a:xfrm>
            <a:off x="507250" y="1582625"/>
            <a:ext cx="24144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0 - no reaction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1 - hospitalization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2 - life threatening or 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disabling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3 - death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Multiclass Confusion Matrix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b="0" l="0" r="11785" t="5793"/>
          <a:stretch/>
        </p:blipFill>
        <p:spPr>
          <a:xfrm>
            <a:off x="382350" y="1649300"/>
            <a:ext cx="3929252" cy="30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 rotWithShape="1">
          <a:blip r:embed="rId4">
            <a:alphaModFix/>
          </a:blip>
          <a:srcRect b="0" l="0" r="0" t="6924"/>
          <a:stretch/>
        </p:blipFill>
        <p:spPr>
          <a:xfrm>
            <a:off x="4369125" y="1649300"/>
            <a:ext cx="4565122" cy="30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1968125" y="1176800"/>
            <a:ext cx="10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5 Classes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6063388" y="1133413"/>
            <a:ext cx="11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4 Classes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228125" y="1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</a:t>
            </a:r>
            <a:r>
              <a:rPr lang="en"/>
              <a:t>Regression for multiclass classification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5" y="1541500"/>
            <a:ext cx="4342101" cy="2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188088"/>
            <a:ext cx="4381823" cy="308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`		Website Using Streamlit and Flask server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813" y="893900"/>
            <a:ext cx="683437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152400"/>
            <a:ext cx="654367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3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75" y="238125"/>
            <a:ext cx="621286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311700" y="942975"/>
            <a:ext cx="85206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https://open.fda.gov/data/downloads/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Galeano, D., Li, S., Gerstein, M., &amp; Paccanaro, A. (2020). Predicting the frequencies of drug side effects.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Communications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(1). </a:t>
            </a:r>
            <a:r>
              <a:rPr lang="en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https://doi.org/10.1038/s41467-020-18305-y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Adverse Drug Events from Specific Medicines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Medication Safety Program. </a:t>
            </a:r>
            <a:r>
              <a:rPr lang="en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https://www.cdc.gov/medicationsafety/adverse-drug-events-specific-medicines.html#anchor_1558446012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Zhang, W., Liu, F., Luo, L., &amp; Zhang, J. (2015). Predicting drug side effects by multi-label learning and ensemble learning.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BMC Bioinformatics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(1).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https://doi.org/10.1186/s12859-015-0774-y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Galeano, D., &amp; Paccanaro, A. (2022). Machine learning prediction of side effects for drugs in clinical trials.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 Reports Methods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(12), 100358.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https://doi.org/10.1016/j.crmeth.2022.100358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streamlit and flask from 690 Data driven Class notes and previous projects.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23300" y="2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17750" y="1009400"/>
            <a:ext cx="89085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Source:  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openFDA  (public FDA data) : </a:t>
            </a:r>
            <a:r>
              <a:rPr lang="en" sz="19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https://open.fda.gov/data/downloads/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available from 2003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Size of each file:  600 - 700 MB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Shape: 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36000 records , 27 columns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1" name="Google Shape;71;p15"/>
          <p:cNvGrpSpPr/>
          <p:nvPr/>
        </p:nvGrpSpPr>
        <p:grpSpPr>
          <a:xfrm>
            <a:off x="4887681" y="2079764"/>
            <a:ext cx="3533636" cy="2709878"/>
            <a:chOff x="4572000" y="1904088"/>
            <a:chExt cx="3943350" cy="3057863"/>
          </a:xfrm>
        </p:grpSpPr>
        <p:pic>
          <p:nvPicPr>
            <p:cNvPr id="72" name="Google Shape;72;p15"/>
            <p:cNvPicPr preferRelativeResize="0"/>
            <p:nvPr/>
          </p:nvPicPr>
          <p:blipFill rotWithShape="1">
            <a:blip r:embed="rId4">
              <a:alphaModFix/>
            </a:blip>
            <a:srcRect b="11012" l="21381" r="20296" t="18351"/>
            <a:stretch/>
          </p:blipFill>
          <p:spPr>
            <a:xfrm>
              <a:off x="5356550" y="2674250"/>
              <a:ext cx="2444925" cy="2287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2000" y="1904088"/>
              <a:ext cx="3943350" cy="714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5" y="1017725"/>
            <a:ext cx="8520599" cy="18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31848"/>
            <a:ext cx="8146499" cy="221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4" cy="189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2866"/>
            <a:ext cx="8839204" cy="246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159525" y="8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87" y="561206"/>
            <a:ext cx="8747023" cy="438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52300" y="1446675"/>
            <a:ext cx="4659300" cy="25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50"/>
              <a:buFont typeface="Roboto"/>
              <a:buChar char="●"/>
            </a:pPr>
            <a:r>
              <a:rPr lang="en" sz="18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Changing datatype</a:t>
            </a:r>
            <a:endParaRPr sz="18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50"/>
              <a:buFont typeface="Roboto"/>
              <a:buChar char="●"/>
            </a:pPr>
            <a:r>
              <a:rPr lang="en" sz="18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Distribution of categorical values</a:t>
            </a:r>
            <a:endParaRPr sz="18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50"/>
              <a:buFont typeface="Roboto"/>
              <a:buChar char="●"/>
            </a:pPr>
            <a:r>
              <a:rPr lang="en" sz="18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Converting binary values from 2 to 0</a:t>
            </a:r>
            <a:endParaRPr sz="18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50"/>
              <a:buFont typeface="Roboto"/>
              <a:buChar char="●"/>
            </a:pPr>
            <a:r>
              <a:rPr lang="en" sz="18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Categorizing Drug Dosage form </a:t>
            </a:r>
            <a:endParaRPr sz="18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50"/>
              <a:buFont typeface="Roboto"/>
              <a:buChar char="●"/>
            </a:pPr>
            <a:r>
              <a:rPr lang="en" sz="18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Creating Age bins</a:t>
            </a:r>
            <a:endParaRPr sz="18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5322150" y="1152475"/>
            <a:ext cx="3262400" cy="3326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0600" y="81650"/>
            <a:ext cx="88869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after cleaning the dataset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50" y="730265"/>
            <a:ext cx="8519301" cy="415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189950" y="16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11" name="Google Shape;111;p21"/>
          <p:cNvGrpSpPr/>
          <p:nvPr/>
        </p:nvGrpSpPr>
        <p:grpSpPr>
          <a:xfrm>
            <a:off x="132100" y="1278250"/>
            <a:ext cx="8808800" cy="3438225"/>
            <a:chOff x="132100" y="1278250"/>
            <a:chExt cx="8808800" cy="3438225"/>
          </a:xfrm>
        </p:grpSpPr>
        <p:pic>
          <p:nvPicPr>
            <p:cNvPr id="112" name="Google Shape;11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100" y="1278250"/>
              <a:ext cx="4488800" cy="343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2600" y="1278250"/>
              <a:ext cx="4218300" cy="31020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